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Default Extension="fntdata" ContentType="application/x-fontdata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Default Extension="bin" ContentType="application/vnd.openxmlformats-officedocument.presentationml.printerSettings"/>
  <Default Extension="rels" ContentType="application/vnd.openxmlformats-package.relationships+xml"/>
  <Override PartName="/ppt/slides/slide3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embedTrueTypeFonts="1" saveSubsetFonts="1" autoCompressPictures="0">
  <p:sldMasterIdLst>
    <p:sldMasterId id="2147483650" r:id="rId1"/>
  </p:sldMasterIdLst>
  <p:notesMasterIdLst>
    <p:notesMasterId r:id="rId38"/>
  </p:notesMasterIdLst>
  <p:sldIdLst>
    <p:sldId id="256" r:id="rId2"/>
    <p:sldId id="257" r:id="rId3"/>
    <p:sldId id="258" r:id="rId4"/>
    <p:sldId id="288" r:id="rId5"/>
    <p:sldId id="28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9" r:id="rId28"/>
    <p:sldId id="281" r:id="rId29"/>
    <p:sldId id="282" r:id="rId30"/>
    <p:sldId id="283" r:id="rId31"/>
    <p:sldId id="284" r:id="rId32"/>
    <p:sldId id="285" r:id="rId33"/>
    <p:sldId id="291" r:id="rId34"/>
    <p:sldId id="292" r:id="rId35"/>
    <p:sldId id="293" r:id="rId36"/>
    <p:sldId id="290" r:id="rId37"/>
  </p:sldIdLst>
  <p:sldSz cx="9144000" cy="5143500" type="screen16x9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Annie Use Your Telescope"/>
      <p:regular r:id="rId51"/>
    </p:embeddedFont>
    <p:embeddedFont>
      <p:font typeface="Francois One"/>
      <p:regular r:id="rId52"/>
    </p:embeddedFont>
    <p:embeddedFont>
      <p:font typeface="Helvetica Neue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88" y="-2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font" Target="fonts/font12.fntdata"/><Relationship Id="rId51" Type="http://schemas.openxmlformats.org/officeDocument/2006/relationships/font" Target="fonts/font13.fntdata"/><Relationship Id="rId52" Type="http://schemas.openxmlformats.org/officeDocument/2006/relationships/font" Target="fonts/font14.fntdata"/><Relationship Id="rId53" Type="http://schemas.openxmlformats.org/officeDocument/2006/relationships/font" Target="fonts/font15.fntdata"/><Relationship Id="rId54" Type="http://schemas.openxmlformats.org/officeDocument/2006/relationships/font" Target="fonts/font16.fntdata"/><Relationship Id="rId55" Type="http://schemas.openxmlformats.org/officeDocument/2006/relationships/font" Target="fonts/font17.fntdata"/><Relationship Id="rId56" Type="http://schemas.openxmlformats.org/officeDocument/2006/relationships/font" Target="fonts/font18.fntdata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font" Target="fonts/font2.fntdata"/><Relationship Id="rId41" Type="http://schemas.openxmlformats.org/officeDocument/2006/relationships/font" Target="fonts/font3.fntdata"/><Relationship Id="rId42" Type="http://schemas.openxmlformats.org/officeDocument/2006/relationships/font" Target="fonts/font4.fntdata"/><Relationship Id="rId43" Type="http://schemas.openxmlformats.org/officeDocument/2006/relationships/font" Target="fonts/font5.fntdata"/><Relationship Id="rId44" Type="http://schemas.openxmlformats.org/officeDocument/2006/relationships/font" Target="fonts/font6.fntdata"/><Relationship Id="rId45" Type="http://schemas.openxmlformats.org/officeDocument/2006/relationships/font" Target="fonts/font7.fntdata"/><Relationship Id="rId46" Type="http://schemas.openxmlformats.org/officeDocument/2006/relationships/font" Target="fonts/font8.fntdata"/><Relationship Id="rId47" Type="http://schemas.openxmlformats.org/officeDocument/2006/relationships/font" Target="fonts/font9.fntdata"/><Relationship Id="rId48" Type="http://schemas.openxmlformats.org/officeDocument/2006/relationships/font" Target="fonts/font10.fntdata"/><Relationship Id="rId4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" name="Google Shape;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b5ff969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b5ff969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6b5ff969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6b5ff969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b5ff9696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b5ff9696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b5ff969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6b5ff9696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b5ff969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b5ff9696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6b5ff9696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6b5ff9696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b5ff969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b5ff9696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b5ff969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b5ff969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b5ff969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b5ff969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6bab6e27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6bab6e27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46bab6e27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g46bab6e27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6bab6e2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6bab6e2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6bab6e27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6bab6e27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6bab6e27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6bab6e27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6bab6e2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6bab6e27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Polynomial regression is a special case of multiple linear regression.</a:t>
            </a:r>
            <a:endParaRPr sz="10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 a statistical estimation problem it is linear, but because it uses polynomial features it is able to model non-linear data.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6bab6e27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6bab6e27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bab6e27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bab6e27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6bab6e27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6bab6e27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6bab6e27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6bab6e27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6bab6e27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6bab6e27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6bab6e27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6bab6e27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44269e37e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44269e37e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6bab6e27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6bab6e27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6bab6e27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6bab6e27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6bab6e27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6bab6e27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b5ff969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b5ff969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b5ff969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b5ff969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b5ff969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b5ff969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6bab6e27f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6bab6e27f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b5ff969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b5ff969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6b5ff96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6b5ff96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b5ff969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b5ff969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b5ff969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b5ff969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b5ff969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b5ff969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6b5ff969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6b5ff969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General Slide">
  <p:cSld name="General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34300" tIns="34300" rIns="34300" bIns="343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2pPr>
            <a:lvl3pPr lvl="2" indent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3pPr>
            <a:lvl4pPr lvl="3" indent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4pPr>
            <a:lvl5pPr lvl="4" indent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5pPr>
            <a:lvl6pPr lvl="5" indent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6pPr>
            <a:lvl7pPr lvl="6" indent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7pPr>
            <a:lvl8pPr lvl="7" indent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8pPr>
            <a:lvl9pPr lvl="8" indent="0">
              <a:spcBef>
                <a:spcPts val="0"/>
              </a:spcBef>
              <a:spcAft>
                <a:spcPts val="0"/>
              </a:spcAft>
              <a:buSzPts val="500"/>
              <a:buFont typeface="Arial"/>
              <a:buNone/>
              <a:defRPr sz="7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8529861" y="4803178"/>
            <a:ext cx="517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lang="en" sz="10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alibri"/>
                <a:buNone/>
              </a:pPr>
              <a:t>‹Nr.›</a:t>
            </a:fld>
            <a:r>
              <a:rPr lang="en" sz="10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/30</a:t>
            </a:r>
            <a:endParaRPr sz="500">
              <a:solidFill>
                <a:srgbClr val="595959"/>
              </a:solidFill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-53700" y="0"/>
            <a:ext cx="9251400" cy="44100"/>
          </a:xfrm>
          <a:prstGeom prst="rect">
            <a:avLst/>
          </a:prstGeom>
          <a:solidFill>
            <a:srgbClr val="2664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kochmar/cl-datasci-pnp/tree/master/DSPNP_practical1" TargetMode="External"/><Relationship Id="rId4" Type="http://schemas.openxmlformats.org/officeDocument/2006/relationships/hyperlink" Target="https://notebooks.azure.com/ek358/projects/data-science-pnp-1920/tree/DSPNP_practical1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61150" y="-55050"/>
            <a:ext cx="9277800" cy="5271900"/>
          </a:xfrm>
          <a:prstGeom prst="rect">
            <a:avLst/>
          </a:prstGeom>
          <a:solidFill>
            <a:srgbClr val="2664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460950" y="1016000"/>
            <a:ext cx="8222100" cy="1755300"/>
          </a:xfrm>
          <a:prstGeom prst="rect">
            <a:avLst/>
          </a:prstGeom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Data Science: Principles and Practice</a:t>
            </a:r>
            <a:endParaRPr sz="3600" dirty="0"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460950" y="2314485"/>
            <a:ext cx="8222100" cy="650100"/>
          </a:xfrm>
          <a:prstGeom prst="rect">
            <a:avLst/>
          </a:prstGeom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Lecture 2: Linear Regression</a:t>
            </a:r>
            <a:endParaRPr sz="2400" dirty="0"/>
          </a:p>
        </p:txBody>
      </p:sp>
      <p:sp>
        <p:nvSpPr>
          <p:cNvPr id="30" name="Google Shape;23;p4"/>
          <p:cNvSpPr txBox="1">
            <a:spLocks/>
          </p:cNvSpPr>
          <p:nvPr/>
        </p:nvSpPr>
        <p:spPr>
          <a:xfrm>
            <a:off x="460950" y="2964585"/>
            <a:ext cx="8222100" cy="385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Ekaterina Kochmar</a:t>
            </a:r>
            <a:r>
              <a:rPr kumimoji="0" lang="en-GB" sz="1800" b="0" i="0" u="none" strike="noStrike" kern="0" cap="none" spc="0" normalizeH="0" baseline="30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1</a:t>
            </a:r>
            <a:endParaRPr kumimoji="0" lang="en-GB" sz="1800" b="0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" name="Google Shape;24;p4"/>
          <p:cNvGrpSpPr/>
          <p:nvPr/>
        </p:nvGrpSpPr>
        <p:grpSpPr>
          <a:xfrm>
            <a:off x="3566282" y="3528704"/>
            <a:ext cx="2011452" cy="521891"/>
            <a:chOff x="3115274" y="4133425"/>
            <a:chExt cx="2818739" cy="731350"/>
          </a:xfrm>
        </p:grpSpPr>
        <p:pic>
          <p:nvPicPr>
            <p:cNvPr id="32" name="Google Shape;25;p4"/>
            <p:cNvPicPr preferRelativeResize="0"/>
            <p:nvPr/>
          </p:nvPicPr>
          <p:blipFill rotWithShape="1">
            <a:blip r:embed="rId3">
              <a:alphaModFix/>
            </a:blip>
            <a:srcRect r="82704"/>
            <a:stretch/>
          </p:blipFill>
          <p:spPr>
            <a:xfrm>
              <a:off x="3115274" y="4133425"/>
              <a:ext cx="547001" cy="73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26;p4"/>
            <p:cNvPicPr preferRelativeResize="0"/>
            <p:nvPr/>
          </p:nvPicPr>
          <p:blipFill rotWithShape="1">
            <a:blip r:embed="rId4">
              <a:alphaModFix/>
            </a:blip>
            <a:srcRect l="19133"/>
            <a:stretch/>
          </p:blipFill>
          <p:spPr>
            <a:xfrm>
              <a:off x="3677711" y="4167828"/>
              <a:ext cx="2256302" cy="581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Textfeld 33"/>
          <p:cNvSpPr txBox="1"/>
          <p:nvPr/>
        </p:nvSpPr>
        <p:spPr>
          <a:xfrm>
            <a:off x="178741" y="4459111"/>
            <a:ext cx="8259703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baseline="30000" dirty="0" smtClean="0">
                <a:solidFill>
                  <a:srgbClr val="FFFFFF"/>
                </a:solidFill>
              </a:rPr>
              <a:t>________________________________________</a:t>
            </a:r>
          </a:p>
          <a:p>
            <a:pPr lvl="0"/>
            <a:r>
              <a:rPr lang="de-DE" baseline="30000" dirty="0" smtClean="0">
                <a:solidFill>
                  <a:srgbClr val="FFFFFF"/>
                </a:solidFill>
              </a:rPr>
              <a:t>1 </a:t>
            </a:r>
            <a:r>
              <a:rPr lang="de-DE" dirty="0" err="1" smtClean="0">
                <a:solidFill>
                  <a:srgbClr val="FFFFFF"/>
                </a:solidFill>
              </a:rPr>
              <a:t>Based</a:t>
            </a:r>
            <a:r>
              <a:rPr lang="de-DE" dirty="0" smtClean="0">
                <a:solidFill>
                  <a:srgbClr val="FFFFFF"/>
                </a:solidFill>
              </a:rPr>
              <a:t> on </a:t>
            </a:r>
            <a:r>
              <a:rPr lang="de-DE" dirty="0" err="1" smtClean="0">
                <a:solidFill>
                  <a:srgbClr val="FFFFFF"/>
                </a:solidFill>
              </a:rPr>
              <a:t>slides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from</a:t>
            </a:r>
            <a:r>
              <a:rPr lang="de-DE" dirty="0" smtClean="0">
                <a:solidFill>
                  <a:srgbClr val="FFFFFF"/>
                </a:solidFill>
              </a:rPr>
              <a:t> Marek </a:t>
            </a:r>
            <a:r>
              <a:rPr lang="de-DE" dirty="0" err="1" smtClean="0">
                <a:solidFill>
                  <a:srgbClr val="FFFFFF"/>
                </a:solidFill>
              </a:rPr>
              <a:t>Rei</a:t>
            </a:r>
            <a:endParaRPr lang="de-DE" dirty="0" smtClean="0"/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3">
            <a:alphaModFix/>
          </a:blip>
          <a:srcRect l="18626" t="39597" r="33551" b="3803"/>
          <a:stretch/>
        </p:blipFill>
        <p:spPr>
          <a:xfrm>
            <a:off x="4019550" y="1218250"/>
            <a:ext cx="4662101" cy="310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2"/>
          <p:cNvSpPr txBox="1"/>
          <p:nvPr/>
        </p:nvSpPr>
        <p:spPr>
          <a:xfrm>
            <a:off x="819150" y="3890025"/>
            <a:ext cx="26481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find the best values for </a:t>
            </a:r>
            <a:r>
              <a:rPr lang="en" sz="1600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" sz="1600" b="1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b</a:t>
            </a: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455850"/>
            <a:ext cx="2727699" cy="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1" y="2196950"/>
            <a:ext cx="2593770" cy="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150" y="3078550"/>
            <a:ext cx="1621225" cy="3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769625" y="1106700"/>
            <a:ext cx="4345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let’s define what “best” actually means for us.</a:t>
            </a:r>
            <a:endParaRPr/>
          </a:p>
        </p:txBody>
      </p:sp>
      <p:pic>
        <p:nvPicPr>
          <p:cNvPr id="130" name="Google Shape;130;p13" descr="Image result for squared graph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112" y="2507100"/>
            <a:ext cx="2075275" cy="208045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701375" y="3519100"/>
            <a:ext cx="6078600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Smaller value of E means our predictions are close to the real values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 large errors incur a large exponential penalty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small errors are acceptable and get a very small loss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Easily differentiable function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925" y="2428177"/>
            <a:ext cx="2430850" cy="66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006" y="2507100"/>
            <a:ext cx="2399069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925" y="1545300"/>
            <a:ext cx="1917366" cy="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112" y="611818"/>
            <a:ext cx="2067125" cy="181635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492550" y="1112525"/>
            <a:ext cx="3720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update a and b using the training data and the loss function.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partial derivative of a function shows the direction of the slope.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475" y="837937"/>
            <a:ext cx="2335524" cy="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462" y="1479785"/>
            <a:ext cx="2028155" cy="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850" y="2147175"/>
            <a:ext cx="1670786" cy="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5475" y="3047948"/>
            <a:ext cx="2314421" cy="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7300" y="3674801"/>
            <a:ext cx="1504142" cy="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1198" y="2147174"/>
            <a:ext cx="1258603" cy="5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7298" y="4351826"/>
            <a:ext cx="1091942" cy="5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7655" y="2635675"/>
            <a:ext cx="2745216" cy="18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447675" y="1112525"/>
            <a:ext cx="84201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Gradient descent: Repeatedly update parameters a and b by taking small steps in the direction of the partial derivative.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550" y="2318375"/>
            <a:ext cx="1409479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313" y="2318375"/>
            <a:ext cx="1409475" cy="51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750" y="3360800"/>
            <a:ext cx="2992663" cy="6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750" y="4195900"/>
            <a:ext cx="2730799" cy="6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3025" y="2496500"/>
            <a:ext cx="166250" cy="1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 txBox="1"/>
          <p:nvPr/>
        </p:nvSpPr>
        <p:spPr>
          <a:xfrm>
            <a:off x="5629275" y="2343150"/>
            <a:ext cx="35148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learning rate / step size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5334000" y="3808575"/>
            <a:ext cx="29718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same algorithm drives nearly all of the modern neural network models.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 rotWithShape="1">
          <a:blip r:embed="rId3">
            <a:alphaModFix/>
          </a:blip>
          <a:srcRect l="5441" t="37623" r="55832" b="5850"/>
          <a:stretch/>
        </p:blipFill>
        <p:spPr>
          <a:xfrm>
            <a:off x="492550" y="1430800"/>
            <a:ext cx="3987974" cy="327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4758775" y="1517125"/>
            <a:ext cx="3646500" cy="20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43.60705215347086</a:t>
            </a:r>
            <a:b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27.764974739091667</a:t>
            </a:r>
            <a:b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27.121980238646962</a:t>
            </a:r>
            <a:b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27.101664900304836</a:t>
            </a:r>
            <a:b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27.101030544822766</a:t>
            </a:r>
            <a:b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27.101010737719825</a:t>
            </a:r>
            <a:b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27.101010112785858</a:t>
            </a:r>
            <a:b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27.101010086586154</a:t>
            </a:r>
            <a:b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27.101010079074783</a:t>
            </a:r>
            <a:b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27.10101007214674</a:t>
            </a:r>
            <a:endParaRPr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400" y="1430788"/>
            <a:ext cx="4220124" cy="281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/>
        </p:nvSpPr>
        <p:spPr>
          <a:xfrm>
            <a:off x="418175" y="876475"/>
            <a:ext cx="8380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Implementing gradient descent by hand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 l="5132" t="46248" r="51408" b="15724"/>
          <a:stretch/>
        </p:blipFill>
        <p:spPr>
          <a:xfrm>
            <a:off x="295225" y="1758638"/>
            <a:ext cx="4384176" cy="215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400" y="1430788"/>
            <a:ext cx="4220124" cy="281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418175" y="1028875"/>
            <a:ext cx="8380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more compact version, operating over all the datapoints at once.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The Gradient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543625" y="1152475"/>
            <a:ext cx="82965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can be more convenient to work with vector notation.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gradient is a vector of all partial derivatives.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 function                                 , the gradient is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625" y="2501300"/>
            <a:ext cx="1285150" cy="2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775" y="3066450"/>
            <a:ext cx="1968475" cy="1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The Analytical Solution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50" y="1931413"/>
            <a:ext cx="838475" cy="6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687" y="3186500"/>
            <a:ext cx="3418438" cy="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675" y="3723425"/>
            <a:ext cx="3072384" cy="3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950075" y="4157325"/>
            <a:ext cx="7185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Great for directly finding the optimal parameter values.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so great for large problems: matrix inversion has cubic complexity.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513250" y="915125"/>
            <a:ext cx="73362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Solving the single-variable linear regression with the analytical solution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709" y="1530650"/>
            <a:ext cx="1870441" cy="144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1807" y="1491350"/>
            <a:ext cx="1139081" cy="144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350" y="1123202"/>
            <a:ext cx="4234000" cy="28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4859150" y="4109775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22.630490998345973</a:t>
            </a:r>
            <a:endParaRPr sz="8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Analytical Solution with Scikit-Learn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4">
            <a:alphaModFix/>
          </a:blip>
          <a:srcRect l="10273" t="60461" r="49562" b="16073"/>
          <a:stretch/>
        </p:blipFill>
        <p:spPr>
          <a:xfrm>
            <a:off x="317800" y="1123202"/>
            <a:ext cx="4389701" cy="144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 descr="Image result for local global optimum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700" y="2649800"/>
            <a:ext cx="2288825" cy="17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3748200" y="4350250"/>
            <a:ext cx="1778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Local minimum</a:t>
            </a:r>
            <a:endParaRPr sz="1800" b="1" dirty="0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-109500" y="4350250"/>
            <a:ext cx="1778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Global minimum</a:t>
            </a:r>
            <a:endParaRPr sz="1800" b="1" dirty="0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1668900" y="4308750"/>
            <a:ext cx="398025" cy="198850"/>
          </a:xfrm>
          <a:custGeom>
            <a:avLst/>
            <a:gdLst/>
            <a:ahLst/>
            <a:cxnLst/>
            <a:rect l="l" t="t" r="r" b="b"/>
            <a:pathLst>
              <a:path w="15921" h="7954" extrusionOk="0">
                <a:moveTo>
                  <a:pt x="0" y="6594"/>
                </a:moveTo>
                <a:cubicBezTo>
                  <a:pt x="1987" y="6765"/>
                  <a:pt x="9268" y="8719"/>
                  <a:pt x="11921" y="7620"/>
                </a:cubicBezTo>
                <a:cubicBezTo>
                  <a:pt x="14575" y="6521"/>
                  <a:pt x="15254" y="1270"/>
                  <a:pt x="15921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1" name="Google Shape;211;p20"/>
          <p:cNvSpPr/>
          <p:nvPr/>
        </p:nvSpPr>
        <p:spPr>
          <a:xfrm>
            <a:off x="3282325" y="3903350"/>
            <a:ext cx="519100" cy="504825"/>
          </a:xfrm>
          <a:custGeom>
            <a:avLst/>
            <a:gdLst/>
            <a:ahLst/>
            <a:cxnLst/>
            <a:rect l="l" t="t" r="r" b="b"/>
            <a:pathLst>
              <a:path w="20764" h="20193" extrusionOk="0">
                <a:moveTo>
                  <a:pt x="20764" y="20193"/>
                </a:moveTo>
                <a:cubicBezTo>
                  <a:pt x="17938" y="19495"/>
                  <a:pt x="7271" y="19368"/>
                  <a:pt x="3810" y="16002"/>
                </a:cubicBezTo>
                <a:cubicBezTo>
                  <a:pt x="349" y="12637"/>
                  <a:pt x="635" y="2667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l="15381" t="40759" r="7482" b="25918"/>
          <a:stretch/>
        </p:blipFill>
        <p:spPr>
          <a:xfrm>
            <a:off x="1179150" y="2305975"/>
            <a:ext cx="6635002" cy="16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400" y="4246250"/>
            <a:ext cx="6532699" cy="3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/>
          <p:nvPr/>
        </p:nvSpPr>
        <p:spPr>
          <a:xfrm rot="-5400000">
            <a:off x="4119800" y="-732725"/>
            <a:ext cx="306600" cy="5915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3432300" y="1664400"/>
            <a:ext cx="17112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Input features</a:t>
            </a:r>
            <a:endParaRPr sz="1800" b="1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7392850" y="1349700"/>
            <a:ext cx="17112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Output label</a:t>
            </a:r>
            <a:endParaRPr sz="1800" b="1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7596550" y="1779775"/>
            <a:ext cx="603375" cy="593500"/>
          </a:xfrm>
          <a:custGeom>
            <a:avLst/>
            <a:gdLst/>
            <a:ahLst/>
            <a:cxnLst/>
            <a:rect l="l" t="t" r="r" b="b"/>
            <a:pathLst>
              <a:path w="24135" h="23740" extrusionOk="0">
                <a:moveTo>
                  <a:pt x="24135" y="0"/>
                </a:moveTo>
                <a:cubicBezTo>
                  <a:pt x="21102" y="1912"/>
                  <a:pt x="9958" y="7517"/>
                  <a:pt x="5935" y="11474"/>
                </a:cubicBezTo>
                <a:cubicBezTo>
                  <a:pt x="1913" y="15431"/>
                  <a:pt x="989" y="21696"/>
                  <a:pt x="0" y="2374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22" name="Google Shape;222;p21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Multiple Linear Regression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528575" y="1177100"/>
            <a:ext cx="6997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normally use more than 1 input feature in our model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l="660" t="12964" r="47356" b="3500"/>
          <a:stretch/>
        </p:blipFill>
        <p:spPr>
          <a:xfrm>
            <a:off x="66075" y="612763"/>
            <a:ext cx="4471651" cy="404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4">
            <a:alphaModFix/>
          </a:blip>
          <a:srcRect l="1902" t="13200" r="48170" b="7941"/>
          <a:stretch/>
        </p:blipFill>
        <p:spPr>
          <a:xfrm>
            <a:off x="4586475" y="579725"/>
            <a:ext cx="4623624" cy="41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/>
        </p:nvSpPr>
        <p:spPr>
          <a:xfrm>
            <a:off x="1730075" y="4636450"/>
            <a:ext cx="13326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kaggle.com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6167800" y="4636450"/>
            <a:ext cx="21321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drivendata.org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413" y="1147588"/>
            <a:ext cx="4582174" cy="30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/>
        </p:nvSpPr>
        <p:spPr>
          <a:xfrm>
            <a:off x="4859150" y="4338375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14.40196</a:t>
            </a:r>
            <a:endParaRPr sz="8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4">
            <a:alphaModFix/>
          </a:blip>
          <a:srcRect l="10040" t="45401" r="51986" b="28492"/>
          <a:stretch/>
        </p:blipFill>
        <p:spPr>
          <a:xfrm>
            <a:off x="434775" y="1748350"/>
            <a:ext cx="4055650" cy="156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Multiple Linear Regression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Exploring the Parameters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l="15477" t="35178" r="54098" b="18727"/>
          <a:stretch/>
        </p:blipFill>
        <p:spPr>
          <a:xfrm>
            <a:off x="4728075" y="1097450"/>
            <a:ext cx="4093526" cy="348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4">
            <a:alphaModFix/>
          </a:blip>
          <a:srcRect l="10300" t="44751" r="50740" b="38823"/>
          <a:stretch/>
        </p:blipFill>
        <p:spPr>
          <a:xfrm>
            <a:off x="276900" y="3231675"/>
            <a:ext cx="4379074" cy="10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/>
        </p:nvSpPr>
        <p:spPr>
          <a:xfrm>
            <a:off x="405550" y="1752075"/>
            <a:ext cx="3630000" cy="12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model.coef_</a:t>
            </a: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now contains optimized coefficients for each of the input features</a:t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model.intercept_</a:t>
            </a: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contains the intercept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/>
        </p:nvSpPr>
        <p:spPr>
          <a:xfrm>
            <a:off x="405550" y="1294875"/>
            <a:ext cx="3630000" cy="12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coefficients are only comparable if we standardize the input features first.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l="14872" t="38687" r="52971" b="18192"/>
          <a:stretch/>
        </p:blipFill>
        <p:spPr>
          <a:xfrm>
            <a:off x="4797300" y="1272025"/>
            <a:ext cx="4170202" cy="314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Exploring the Parameters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4">
            <a:alphaModFix/>
          </a:blip>
          <a:srcRect l="10311" t="44489" r="48654" b="48303"/>
          <a:stretch/>
        </p:blipFill>
        <p:spPr>
          <a:xfrm>
            <a:off x="405550" y="2127250"/>
            <a:ext cx="4439376" cy="4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4">
            <a:alphaModFix/>
          </a:blip>
          <a:srcRect l="10312" t="53560" r="76193" b="24138"/>
          <a:stretch/>
        </p:blipFill>
        <p:spPr>
          <a:xfrm>
            <a:off x="1299800" y="2654675"/>
            <a:ext cx="2112701" cy="196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/>
        </p:nvSpPr>
        <p:spPr>
          <a:xfrm>
            <a:off x="524250" y="1150550"/>
            <a:ext cx="3602700" cy="1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Polynomial combinations of the features.</a:t>
            </a:r>
            <a:endParaRPr sz="1600">
              <a:solidFill>
                <a:srgbClr val="43434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With degree 2, features   </a:t>
            </a:r>
            <a:b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would become </a:t>
            </a:r>
            <a:endParaRPr sz="1600">
              <a:solidFill>
                <a:srgbClr val="43434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Polynomial Features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800" y="1099450"/>
            <a:ext cx="4791950" cy="31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 l="9894" t="46049" r="51712" b="28303"/>
          <a:stretch/>
        </p:blipFill>
        <p:spPr>
          <a:xfrm>
            <a:off x="387425" y="3055625"/>
            <a:ext cx="3876374" cy="14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5"/>
          <p:cNvSpPr txBox="1"/>
          <p:nvPr/>
        </p:nvSpPr>
        <p:spPr>
          <a:xfrm>
            <a:off x="4859150" y="4338375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13.6692</a:t>
            </a:r>
            <a:endParaRPr sz="8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597" y="1993250"/>
            <a:ext cx="708453" cy="2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6877" y="2485850"/>
            <a:ext cx="2066925" cy="27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 l="10306" t="49139" r="51519" b="23058"/>
          <a:stretch/>
        </p:blipFill>
        <p:spPr>
          <a:xfrm>
            <a:off x="210250" y="2685550"/>
            <a:ext cx="4118002" cy="168689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4859150" y="4262175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0.00018</a:t>
            </a:r>
            <a:endParaRPr sz="8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66" name="Google Shape;2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250" y="1154712"/>
            <a:ext cx="4708299" cy="31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Polynomial Features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304950" y="1420850"/>
            <a:ext cx="421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3rd degree polynomial features, the linear regression model now has 364 input features.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Overfitting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405525" y="1205850"/>
            <a:ext cx="85296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twice as many features/parameters as there are datapoints in the whole dataset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can easily lead to overfitting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25" y="2360650"/>
            <a:ext cx="8143873" cy="223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Dataset Splits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601550" y="1726025"/>
            <a:ext cx="4386600" cy="736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5054538" y="1726025"/>
            <a:ext cx="1432800" cy="736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6553725" y="1726025"/>
            <a:ext cx="1432800" cy="7368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642550" y="2636650"/>
            <a:ext cx="1778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Training Set</a:t>
            </a:r>
            <a:endParaRPr sz="1800" b="1" dirty="0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4988138" y="2636650"/>
            <a:ext cx="1778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Development Set</a:t>
            </a:r>
            <a:endParaRPr sz="1800" b="1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6722688" y="2636650"/>
            <a:ext cx="1778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Test Set</a:t>
            </a:r>
            <a:endParaRPr sz="1800" b="1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1642550" y="3219725"/>
            <a:ext cx="2466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training your models, fitting the parameters</a:t>
            </a:r>
            <a:endParaRPr sz="1600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988138" y="3219725"/>
            <a:ext cx="2466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continuous evaluation and hyperparameter selection</a:t>
            </a:r>
            <a:endParaRPr sz="1600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766538" y="3219725"/>
            <a:ext cx="1778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realistic evaluation once the training and tuning is done</a:t>
            </a:r>
            <a:endParaRPr sz="1600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8" grpId="0"/>
      <p:bldP spid="2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 smtClean="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Stratified Sampling</a:t>
            </a:r>
            <a:endParaRPr sz="500" dirty="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601550" y="1726025"/>
            <a:ext cx="4386600" cy="736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5054538" y="1726025"/>
            <a:ext cx="1432800" cy="736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6553725" y="1726025"/>
            <a:ext cx="1432800" cy="7368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642550" y="2636650"/>
            <a:ext cx="1778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Training Set</a:t>
            </a:r>
            <a:endParaRPr sz="1800" b="1" dirty="0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4988138" y="2636650"/>
            <a:ext cx="1778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Development Set</a:t>
            </a:r>
            <a:endParaRPr sz="1800" b="1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6722688" y="2636650"/>
            <a:ext cx="1778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Annie Use Your Telescope"/>
                <a:ea typeface="Annie Use Your Telescope"/>
                <a:cs typeface="Annie Use Your Telescope"/>
                <a:sym typeface="Annie Use Your Telescope"/>
              </a:rPr>
              <a:t>Test Set</a:t>
            </a:r>
            <a:endParaRPr sz="1800" b="1">
              <a:solidFill>
                <a:srgbClr val="6AA84F"/>
              </a:solidFill>
              <a:latin typeface="Annie Use Your Telescope"/>
              <a:ea typeface="Annie Use Your Telescope"/>
              <a:cs typeface="Annie Use Your Telescope"/>
              <a:sym typeface="Annie Use Your Telescope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1642550" y="3219725"/>
            <a:ext cx="2466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training your models, fitting the parameters</a:t>
            </a:r>
            <a:endParaRPr sz="1600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988138" y="3219725"/>
            <a:ext cx="2466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continuous evaluation and hyperparameter selection</a:t>
            </a:r>
            <a:endParaRPr sz="1600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766538" y="3219725"/>
            <a:ext cx="17784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realistic evaluation once the training and tuning is done</a:t>
            </a:r>
            <a:endParaRPr sz="1600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281;p28"/>
          <p:cNvSpPr/>
          <p:nvPr/>
        </p:nvSpPr>
        <p:spPr>
          <a:xfrm>
            <a:off x="601550" y="1726025"/>
            <a:ext cx="3020302" cy="736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82;p28"/>
          <p:cNvSpPr/>
          <p:nvPr/>
        </p:nvSpPr>
        <p:spPr>
          <a:xfrm>
            <a:off x="5054539" y="1726025"/>
            <a:ext cx="937980" cy="736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83;p28"/>
          <p:cNvSpPr/>
          <p:nvPr/>
        </p:nvSpPr>
        <p:spPr>
          <a:xfrm>
            <a:off x="6553725" y="1726025"/>
            <a:ext cx="936025" cy="736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80;p28"/>
          <p:cNvSpPr/>
          <p:nvPr/>
        </p:nvSpPr>
        <p:spPr>
          <a:xfrm>
            <a:off x="989325" y="1147704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Montserrat"/>
                <a:cs typeface="Helvetica Neue"/>
                <a:sym typeface="Montserrat"/>
              </a:rPr>
              <a:t>Making sure the proportion of classes is kept the same in the splits</a:t>
            </a:r>
            <a:endParaRPr sz="1800" dirty="0">
              <a:solidFill>
                <a:schemeClr val="bg2">
                  <a:lumMod val="75000"/>
                </a:schemeClr>
              </a:solidFill>
              <a:latin typeface="Helvetica Neue"/>
              <a:ea typeface="Montserrat"/>
              <a:cs typeface="Helvetica Neue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Overfitting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00" y="1449758"/>
            <a:ext cx="4287899" cy="285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/>
        </p:nvSpPr>
        <p:spPr>
          <a:xfrm>
            <a:off x="576500" y="1011150"/>
            <a:ext cx="2803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set</a:t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degree polynomial features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775" y="1449750"/>
            <a:ext cx="4287899" cy="285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/>
        </p:nvSpPr>
        <p:spPr>
          <a:xfrm>
            <a:off x="4829475" y="1011150"/>
            <a:ext cx="3909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set</a:t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degree polynomial features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709225" y="4293700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1.1422e-07</a:t>
            </a:r>
            <a:endParaRPr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4709350" y="4347450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133.4137</a:t>
            </a:r>
            <a:endParaRPr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0" y="1447538"/>
            <a:ext cx="4296424" cy="28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000" y="1447533"/>
            <a:ext cx="4296424" cy="286429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Overfitting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576500" y="1011150"/>
            <a:ext cx="2803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set</a:t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2nd degree polynomial features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4829475" y="1011150"/>
            <a:ext cx="3909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set</a:t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1st degree polynomial features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709225" y="4293700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68.4123</a:t>
            </a:r>
            <a:endParaRPr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709350" y="4347450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16.1414</a:t>
            </a:r>
            <a:endParaRPr>
              <a:highlight>
                <a:srgbClr val="FFFFFF"/>
              </a:highlight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Data Science: Principles and Practice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1341777" y="1524000"/>
            <a:ext cx="3660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5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Regression</a:t>
            </a:r>
            <a:endParaRPr sz="1800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707446" y="1513895"/>
            <a:ext cx="357900" cy="357600"/>
          </a:xfrm>
          <a:prstGeom prst="ellipse">
            <a:avLst/>
          </a:prstGeom>
          <a:solidFill>
            <a:srgbClr val="A4CFFA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93560" y="1594650"/>
            <a:ext cx="1791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500"/>
          </a:p>
        </p:txBody>
      </p:sp>
      <p:sp>
        <p:nvSpPr>
          <p:cNvPr id="44" name="Google Shape;44;p6"/>
          <p:cNvSpPr txBox="1"/>
          <p:nvPr/>
        </p:nvSpPr>
        <p:spPr>
          <a:xfrm>
            <a:off x="1341774" y="2199375"/>
            <a:ext cx="55476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Font typeface="Roboto"/>
              <a:buNone/>
            </a:pPr>
            <a: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Optimization with Gradient Descent</a:t>
            </a:r>
            <a:endParaRPr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707446" y="2125212"/>
            <a:ext cx="357900" cy="357600"/>
          </a:xfrm>
          <a:prstGeom prst="ellipse">
            <a:avLst/>
          </a:prstGeom>
          <a:solidFill>
            <a:srgbClr val="B2DD9C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793560" y="2205967"/>
            <a:ext cx="1791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500"/>
          </a:p>
        </p:txBody>
      </p:sp>
      <p:sp>
        <p:nvSpPr>
          <p:cNvPr id="47" name="Google Shape;47;p6"/>
          <p:cNvSpPr txBox="1"/>
          <p:nvPr/>
        </p:nvSpPr>
        <p:spPr>
          <a:xfrm>
            <a:off x="1341773" y="2824875"/>
            <a:ext cx="6259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Font typeface="Roboto"/>
              <a:buNone/>
            </a:pPr>
            <a: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Multiple Linear Regression and Polynomial Features</a:t>
            </a:r>
            <a:endParaRPr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707446" y="2812729"/>
            <a:ext cx="357900" cy="357600"/>
          </a:xfrm>
          <a:prstGeom prst="ellipse">
            <a:avLst/>
          </a:prstGeom>
          <a:solidFill>
            <a:srgbClr val="FAE58E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793560" y="2893484"/>
            <a:ext cx="1791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500"/>
          </a:p>
        </p:txBody>
      </p:sp>
      <p:sp>
        <p:nvSpPr>
          <p:cNvPr id="50" name="Google Shape;50;p6"/>
          <p:cNvSpPr txBox="1"/>
          <p:nvPr/>
        </p:nvSpPr>
        <p:spPr>
          <a:xfrm>
            <a:off x="1341773" y="3434475"/>
            <a:ext cx="6259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Font typeface="Roboto"/>
              <a:buNone/>
            </a:pPr>
            <a:r>
              <a:rPr lang="en" sz="18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Overfitting</a:t>
            </a:r>
            <a:endParaRPr sz="1800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707446" y="3422329"/>
            <a:ext cx="357900" cy="357600"/>
          </a:xfrm>
          <a:prstGeom prst="ellipse">
            <a:avLst/>
          </a:prstGeom>
          <a:solidFill>
            <a:srgbClr val="F4A8A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793560" y="3503084"/>
            <a:ext cx="1791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500"/>
          </a:p>
        </p:txBody>
      </p:sp>
      <p:sp>
        <p:nvSpPr>
          <p:cNvPr id="53" name="Google Shape;53;p6"/>
          <p:cNvSpPr txBox="1"/>
          <p:nvPr/>
        </p:nvSpPr>
        <p:spPr>
          <a:xfrm>
            <a:off x="1341773" y="4044075"/>
            <a:ext cx="62595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Font typeface="Roboto"/>
              <a:buNone/>
            </a:pPr>
            <a: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First Practical</a:t>
            </a:r>
            <a:endParaRPr sz="1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707446" y="4031929"/>
            <a:ext cx="357900" cy="357600"/>
          </a:xfrm>
          <a:prstGeom prst="ellipse">
            <a:avLst/>
          </a:prstGeom>
          <a:solidFill>
            <a:srgbClr val="D9B0E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793560" y="4112684"/>
            <a:ext cx="1791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sz="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Overfitting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50" y="1449750"/>
            <a:ext cx="4302526" cy="28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675" y="1428126"/>
            <a:ext cx="4334976" cy="28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/>
        </p:nvSpPr>
        <p:spPr>
          <a:xfrm>
            <a:off x="709225" y="4293700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19.8130</a:t>
            </a:r>
            <a:endParaRPr sz="8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4709350" y="4347450"/>
            <a:ext cx="3646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RMSE: 15.9834</a:t>
            </a:r>
            <a:endParaRPr sz="8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576500" y="858750"/>
            <a:ext cx="2803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set</a:t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input feature (GDP)</a:t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degree polynomial features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4829475" y="858750"/>
            <a:ext cx="3909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set</a:t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input feature (GDP)</a:t>
            </a:r>
            <a:b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3rd degree polynomial features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426" y="983850"/>
            <a:ext cx="5850749" cy="39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GDP vs Enrolment Rate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/>
          <p:nvPr/>
        </p:nvSpPr>
        <p:spPr>
          <a:xfrm>
            <a:off x="-257175" y="-15250"/>
            <a:ext cx="9764400" cy="5410500"/>
          </a:xfrm>
          <a:prstGeom prst="rect">
            <a:avLst/>
          </a:prstGeom>
          <a:solidFill>
            <a:srgbClr val="2664A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2;p4"/>
          <p:cNvSpPr txBox="1">
            <a:spLocks/>
          </p:cNvSpPr>
          <p:nvPr/>
        </p:nvSpPr>
        <p:spPr>
          <a:xfrm>
            <a:off x="460950" y="1016000"/>
            <a:ext cx="8222100" cy="17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tabLst/>
              <a:defRPr/>
            </a:pPr>
            <a:r>
              <a:rPr kumimoji="0" lang="de-DE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cois One"/>
                <a:ea typeface="Francois One"/>
                <a:cs typeface="Francois One"/>
                <a:sym typeface="Francois One"/>
              </a:rPr>
              <a:t>Practical</a:t>
            </a:r>
            <a:r>
              <a:rPr kumimoji="0" lang="de-DE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kumimoji="0" lang="de-DE" sz="36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cois One"/>
                <a:ea typeface="Francois One"/>
                <a:cs typeface="Francois One"/>
                <a:sym typeface="Francois One"/>
              </a:rPr>
              <a:t>1</a:t>
            </a:r>
            <a:endParaRPr kumimoji="0" lang="de-DE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cois One"/>
              <a:ea typeface="Francois One"/>
              <a:cs typeface="Francois One"/>
              <a:sym typeface="Francois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 smtClean="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500" dirty="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533400" y="1097325"/>
            <a:ext cx="83325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  <a:buFontTx/>
              <a:buChar char="-"/>
            </a:pPr>
            <a:r>
              <a:rPr lang="en-GB" sz="1600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California House Prices Dataset</a:t>
            </a: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containing information on a number of independent variables about the block groups in California from 1990 Census</a:t>
            </a: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en-GB" sz="1600" b="1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Dependent variable: </a:t>
            </a: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house price</a:t>
            </a:r>
            <a:endParaRPr lang="en-GB" sz="1600" b="1" dirty="0" smtClean="0">
              <a:solidFill>
                <a:schemeClr val="tx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600" dirty="0" smtClean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466870"/>
            <a:ext cx="4302243" cy="184478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185" y="2350882"/>
            <a:ext cx="3526601" cy="2455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 smtClean="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Your task: Learning objectives</a:t>
            </a:r>
            <a:endParaRPr sz="500" dirty="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533400" y="1097325"/>
            <a:ext cx="83325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  <a:buFontTx/>
              <a:buChar char="-"/>
            </a:pPr>
            <a:r>
              <a:rPr lang="en-GB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lang="de-DE" sz="1600" dirty="0" smtClean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correlations</a:t>
            </a:r>
            <a:endParaRPr lang="de-DE" sz="1600" dirty="0" smtClean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Split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into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test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</a:t>
            </a:r>
            <a:endParaRPr lang="de-DE" sz="1600" dirty="0" smtClean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Apply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normalisation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scaling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transformations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needed</a:t>
            </a:r>
            <a:endParaRPr lang="de-DE" sz="1600" dirty="0" smtClean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endParaRPr lang="de-DE" sz="1600" dirty="0" smtClean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investigate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errors</a:t>
            </a:r>
            <a:endParaRPr lang="de-DE" sz="1600" dirty="0" smtClean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Tune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</a:t>
            </a:r>
            <a:endParaRPr sz="1600" dirty="0" smtClean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 smtClean="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Practical 1 Logistics</a:t>
            </a:r>
            <a:endParaRPr sz="500" dirty="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533400" y="1097325"/>
            <a:ext cx="83325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  <a:buFontTx/>
              <a:buChar char="-"/>
            </a:pPr>
            <a:r>
              <a:rPr lang="en-GB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 and code for Practical 1 can be found on: </a:t>
            </a:r>
            <a:r>
              <a:rPr lang="en-GB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r>
              <a:rPr lang="en-GB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      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de-DE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https://github.com/ekochmar/cl-datasci-pnp/tree/master/DSPNP_practical1</a:t>
            </a:r>
            <a:r>
              <a:rPr lang="de-DE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Azure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Notebooks </a:t>
            </a:r>
            <a:r>
              <a:rPr lang="de-DE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de-DE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https://notebooks.azure.com/ek358/projects/data-science-pnp-1920/tree/DSPNP_practical1</a:t>
            </a:r>
            <a:r>
              <a:rPr lang="de-DE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Moodle</a:t>
            </a:r>
            <a:endParaRPr lang="de-DE" sz="1600" dirty="0" smtClean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de-DE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Practical session is on Tuesday 12 November, 3-4pm, at the Intel Lab</a:t>
            </a: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en-GB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the practical, be prepared to discuss the task and answer the questions about the code to get a ‘pass’</a:t>
            </a:r>
          </a:p>
          <a:p>
            <a:pPr lvl="0">
              <a:spcAft>
                <a:spcPts val="1200"/>
              </a:spcAft>
              <a:buFontTx/>
              <a:buChar char="-"/>
            </a:pPr>
            <a:r>
              <a:rPr lang="en-GB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After the practical, upload your solutions (</a:t>
            </a:r>
            <a:r>
              <a:rPr lang="en-GB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Jupyter</a:t>
            </a:r>
            <a:r>
              <a:rPr lang="en-GB" sz="1600" dirty="0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notebook or Python code) to </a:t>
            </a:r>
            <a:r>
              <a:rPr lang="en-GB" sz="1600" dirty="0" err="1" smtClean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Moodle</a:t>
            </a:r>
            <a:endParaRPr sz="1600" dirty="0" smtClean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/>
          <p:nvPr/>
        </p:nvSpPr>
        <p:spPr>
          <a:xfrm>
            <a:off x="-257175" y="-15250"/>
            <a:ext cx="9764400" cy="5410500"/>
          </a:xfrm>
          <a:prstGeom prst="rect">
            <a:avLst/>
          </a:prstGeom>
          <a:solidFill>
            <a:srgbClr val="2664A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3"/>
          <p:cNvSpPr/>
          <p:nvPr/>
        </p:nvSpPr>
        <p:spPr>
          <a:xfrm>
            <a:off x="4142033" y="2140046"/>
            <a:ext cx="966000" cy="86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4285" y="74157"/>
                </a:moveTo>
                <a:lnTo>
                  <a:pt x="34285" y="74157"/>
                </a:lnTo>
                <a:cubicBezTo>
                  <a:pt x="34285" y="33707"/>
                  <a:pt x="34285" y="33707"/>
                  <a:pt x="34285" y="33707"/>
                </a:cubicBezTo>
                <a:cubicBezTo>
                  <a:pt x="12796" y="33707"/>
                  <a:pt x="12796" y="33707"/>
                  <a:pt x="12796" y="33707"/>
                </a:cubicBezTo>
                <a:cubicBezTo>
                  <a:pt x="4346" y="33707"/>
                  <a:pt x="0" y="40719"/>
                  <a:pt x="0" y="48000"/>
                </a:cubicBezTo>
                <a:cubicBezTo>
                  <a:pt x="0" y="86022"/>
                  <a:pt x="0" y="86022"/>
                  <a:pt x="0" y="86022"/>
                </a:cubicBezTo>
                <a:cubicBezTo>
                  <a:pt x="0" y="95460"/>
                  <a:pt x="4346" y="100584"/>
                  <a:pt x="12796" y="100584"/>
                </a:cubicBezTo>
                <a:cubicBezTo>
                  <a:pt x="17142" y="100584"/>
                  <a:pt x="17142" y="100584"/>
                  <a:pt x="17142" y="100584"/>
                </a:cubicBezTo>
                <a:cubicBezTo>
                  <a:pt x="17142" y="119730"/>
                  <a:pt x="17142" y="119730"/>
                  <a:pt x="17142" y="119730"/>
                </a:cubicBezTo>
                <a:cubicBezTo>
                  <a:pt x="36458" y="100584"/>
                  <a:pt x="36458" y="100584"/>
                  <a:pt x="36458" y="100584"/>
                </a:cubicBezTo>
                <a:cubicBezTo>
                  <a:pt x="66156" y="100584"/>
                  <a:pt x="66156" y="100584"/>
                  <a:pt x="66156" y="100584"/>
                </a:cubicBezTo>
                <a:cubicBezTo>
                  <a:pt x="72917" y="100584"/>
                  <a:pt x="77022" y="95460"/>
                  <a:pt x="77022" y="86022"/>
                </a:cubicBezTo>
                <a:cubicBezTo>
                  <a:pt x="77022" y="74157"/>
                  <a:pt x="77022" y="74157"/>
                  <a:pt x="77022" y="74157"/>
                </a:cubicBezTo>
                <a:lnTo>
                  <a:pt x="77022" y="74157"/>
                </a:lnTo>
                <a:lnTo>
                  <a:pt x="34285" y="74157"/>
                </a:lnTo>
                <a:close/>
                <a:moveTo>
                  <a:pt x="106961" y="0"/>
                </a:moveTo>
                <a:lnTo>
                  <a:pt x="106961" y="0"/>
                </a:lnTo>
                <a:cubicBezTo>
                  <a:pt x="53360" y="0"/>
                  <a:pt x="53360" y="0"/>
                  <a:pt x="53360" y="0"/>
                </a:cubicBezTo>
                <a:cubicBezTo>
                  <a:pt x="47082" y="0"/>
                  <a:pt x="42736" y="7280"/>
                  <a:pt x="42736" y="14561"/>
                </a:cubicBezTo>
                <a:cubicBezTo>
                  <a:pt x="42736" y="66876"/>
                  <a:pt x="42736" y="66876"/>
                  <a:pt x="42736" y="66876"/>
                </a:cubicBezTo>
                <a:cubicBezTo>
                  <a:pt x="83541" y="66876"/>
                  <a:pt x="83541" y="66876"/>
                  <a:pt x="83541" y="66876"/>
                </a:cubicBezTo>
                <a:cubicBezTo>
                  <a:pt x="102615" y="86022"/>
                  <a:pt x="102615" y="86022"/>
                  <a:pt x="102615" y="86022"/>
                </a:cubicBezTo>
                <a:cubicBezTo>
                  <a:pt x="102615" y="66876"/>
                  <a:pt x="102615" y="66876"/>
                  <a:pt x="102615" y="66876"/>
                </a:cubicBezTo>
                <a:cubicBezTo>
                  <a:pt x="106961" y="66876"/>
                  <a:pt x="106961" y="66876"/>
                  <a:pt x="106961" y="66876"/>
                </a:cubicBezTo>
                <a:cubicBezTo>
                  <a:pt x="113480" y="66876"/>
                  <a:pt x="119758" y="62292"/>
                  <a:pt x="119758" y="52584"/>
                </a:cubicBezTo>
                <a:cubicBezTo>
                  <a:pt x="119758" y="14561"/>
                  <a:pt x="119758" y="14561"/>
                  <a:pt x="119758" y="14561"/>
                </a:cubicBezTo>
                <a:cubicBezTo>
                  <a:pt x="119758" y="7280"/>
                  <a:pt x="113480" y="0"/>
                  <a:pt x="106961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>
              <a:solidFill>
                <a:srgbClr val="9196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dirty="0" smtClean="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sz="500" dirty="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533400" y="1097325"/>
            <a:ext cx="83325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  <a:buFontTx/>
              <a:buChar char="-"/>
            </a:pPr>
            <a:r>
              <a:rPr lang="en-GB" sz="1600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regression</a:t>
            </a: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helps modelling how changes in one or more input variables (independent variables) affect the output (dependent variable)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600" b="1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Widely used algorithm</a:t>
            </a: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machine learning and data science. </a:t>
            </a:r>
            <a:r>
              <a:rPr lang="en-GB" sz="1600" b="1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areas</a:t>
            </a: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healthcare, social sciences, economics, environmental science, prediction of planetary movements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600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Linear regression is an example of </a:t>
            </a:r>
            <a:r>
              <a:rPr lang="en-GB" sz="1600" b="1" dirty="0" smtClean="0">
                <a:solidFill>
                  <a:schemeClr val="tx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supervised learning algorithms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600" dirty="0" smtClean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Google Shape;80;p8" descr="Image result for stock pric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28" y="3162225"/>
            <a:ext cx="2492934" cy="1451428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9" name="Bild 8" descr="0*8V6vdxrRqqcY-wF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64" y="3162225"/>
            <a:ext cx="2784886" cy="145142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894865" y="4733262"/>
            <a:ext cx="7223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>
                <a:solidFill>
                  <a:schemeClr val="tx1">
                    <a:lumMod val="75000"/>
                  </a:schemeClr>
                </a:solidFill>
              </a:rPr>
              <a:t>https://towardsdatascience.com/examples-of-applied-data-science-in-healthcare-and-e-commerce-e3b4a77ed306</a:t>
            </a:r>
            <a:endParaRPr lang="de-DE" sz="1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/>
        </p:nvSpPr>
        <p:spPr>
          <a:xfrm>
            <a:off x="1670900" y="4036025"/>
            <a:ext cx="5501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such that                             for all 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</a:t>
            </a:r>
            <a:endParaRPr sz="500" dirty="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850" y="2085263"/>
            <a:ext cx="2408446" cy="1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849" y="2900248"/>
            <a:ext cx="2248299" cy="1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826" y="3603238"/>
            <a:ext cx="1375197" cy="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2490" y="4110225"/>
            <a:ext cx="1173960" cy="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876" y="4151889"/>
            <a:ext cx="1382198" cy="1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/>
        </p:nvSpPr>
        <p:spPr>
          <a:xfrm>
            <a:off x="492550" y="2008000"/>
            <a:ext cx="184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369C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</a:t>
            </a:r>
            <a:r>
              <a:rPr lang="en-GB" sz="1600" b="1" dirty="0" smtClean="0">
                <a:solidFill>
                  <a:srgbClr val="369C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instances</a:t>
            </a:r>
            <a:r>
              <a:rPr lang="en" sz="1600" b="1" dirty="0" smtClean="0">
                <a:solidFill>
                  <a:srgbClr val="369C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n" sz="1600" b="1" dirty="0" smtClean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 b="1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492550" y="2646425"/>
            <a:ext cx="1804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69C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Known (desired)</a:t>
            </a:r>
            <a:br>
              <a:rPr lang="en" sz="1600" b="1">
                <a:solidFill>
                  <a:srgbClr val="369C1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600" b="1">
                <a:solidFill>
                  <a:srgbClr val="369C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outputs: </a:t>
            </a:r>
            <a:endParaRPr sz="1600" b="1">
              <a:solidFill>
                <a:srgbClr val="369C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514600" y="1212325"/>
            <a:ext cx="1804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69C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Dataset:</a:t>
            </a:r>
            <a:endParaRPr sz="1600" b="1">
              <a:solidFill>
                <a:srgbClr val="369C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7"/>
          <p:cNvSpPr txBox="1"/>
          <p:nvPr/>
        </p:nvSpPr>
        <p:spPr>
          <a:xfrm>
            <a:off x="492550" y="3516225"/>
            <a:ext cx="1804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69C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goal:</a:t>
            </a:r>
            <a:endParaRPr sz="1600" b="1">
              <a:solidFill>
                <a:srgbClr val="369C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7"/>
          <p:cNvSpPr txBox="1"/>
          <p:nvPr/>
        </p:nvSpPr>
        <p:spPr>
          <a:xfrm>
            <a:off x="1670900" y="3520025"/>
            <a:ext cx="2720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the mapping </a:t>
            </a:r>
            <a:endParaRPr sz="16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" name="Google Shape;72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8850" y="1295546"/>
            <a:ext cx="5938363" cy="2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Continuous vs Discrete Problems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533400" y="1112525"/>
            <a:ext cx="83325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74E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</a:t>
            </a: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desired labels are continuous</a:t>
            </a:r>
            <a:b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GB" dirty="0" smtClean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</a:t>
            </a:r>
            <a:r>
              <a:rPr lang="en" dirty="0" smtClean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Company </a:t>
            </a: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earnings, revenue → company stock price</a:t>
            </a: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House size and age → price</a:t>
            </a: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74E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the desired labels are discrete</a:t>
            </a:r>
            <a:b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Handwritten digits → digit label</a:t>
            </a: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tweets → detect positive/negative sentiment</a:t>
            </a: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533400" y="3506975"/>
            <a:ext cx="71055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 or classification?</a:t>
            </a:r>
            <a:br>
              <a:rPr lang="en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the salary of baseball players based on their game statistics</a:t>
            </a: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what object is on a photo</a:t>
            </a: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 </a:t>
            </a: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election results</a:t>
            </a: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" name="Google Shape;80;p8" descr="Image result for stock pric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475" y="1112525"/>
            <a:ext cx="1839000" cy="10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 descr="Image result for digit recognition"/>
          <p:cNvPicPr preferRelativeResize="0"/>
          <p:nvPr/>
        </p:nvPicPr>
        <p:blipFill rotWithShape="1">
          <a:blip r:embed="rId4">
            <a:alphaModFix/>
          </a:blip>
          <a:srcRect t="58413"/>
          <a:stretch/>
        </p:blipFill>
        <p:spPr>
          <a:xfrm>
            <a:off x="5934675" y="2385925"/>
            <a:ext cx="2274600" cy="9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Simplest Possible Linear Model</a:t>
            </a:r>
            <a:endParaRPr sz="500" dirty="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9"/>
          <p:cNvSpPr txBox="1"/>
          <p:nvPr/>
        </p:nvSpPr>
        <p:spPr>
          <a:xfrm>
            <a:off x="581025" y="1007750"/>
            <a:ext cx="708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simplest possible </a:t>
            </a:r>
            <a:r>
              <a:rPr lang="en" dirty="0" smtClean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</a:t>
            </a:r>
            <a:r>
              <a:rPr lang="en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                                </a:t>
            </a:r>
            <a:r>
              <a:rPr lang="en" dirty="0" smtClean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 </a:t>
            </a:r>
            <a:endParaRPr dirty="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094" y="1090963"/>
            <a:ext cx="1375197" cy="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528" y="1700575"/>
            <a:ext cx="992935" cy="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300" y="2008825"/>
            <a:ext cx="4389100" cy="29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 rotWithShape="1">
          <a:blip r:embed="rId6">
            <a:alphaModFix/>
          </a:blip>
          <a:srcRect r="6890"/>
          <a:stretch/>
        </p:blipFill>
        <p:spPr>
          <a:xfrm>
            <a:off x="4404650" y="2044525"/>
            <a:ext cx="3986875" cy="28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434450"/>
            <a:ext cx="4369150" cy="29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0"/>
          <p:cNvPicPr preferRelativeResize="0"/>
          <p:nvPr/>
        </p:nvPicPr>
        <p:blipFill rotWithShape="1">
          <a:blip r:embed="rId4">
            <a:alphaModFix/>
          </a:blip>
          <a:srcRect r="8096"/>
          <a:stretch/>
        </p:blipFill>
        <p:spPr>
          <a:xfrm>
            <a:off x="4367250" y="1398263"/>
            <a:ext cx="4115007" cy="29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(Still Too Simple) Linear Models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4563" y="1115350"/>
            <a:ext cx="1101069" cy="24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043" y="1022925"/>
            <a:ext cx="850125" cy="3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492550" y="344375"/>
            <a:ext cx="699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2664A4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sz="500">
              <a:solidFill>
                <a:srgbClr val="2664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1"/>
          <p:cNvSpPr txBox="1"/>
          <p:nvPr/>
        </p:nvSpPr>
        <p:spPr>
          <a:xfrm>
            <a:off x="581025" y="1007750"/>
            <a:ext cx="3619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linear model: </a:t>
            </a:r>
            <a:endParaRPr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Google Shape;10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063500"/>
            <a:ext cx="1657350" cy="3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75" y="1671125"/>
            <a:ext cx="4869175" cy="3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725" y="2158875"/>
            <a:ext cx="1657350" cy="32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uppierung 10"/>
          <p:cNvGrpSpPr/>
          <p:nvPr/>
        </p:nvGrpSpPr>
        <p:grpSpPr>
          <a:xfrm>
            <a:off x="5831400" y="2488725"/>
            <a:ext cx="1236300" cy="1328550"/>
            <a:chOff x="5831400" y="2488725"/>
            <a:chExt cx="1236300" cy="1328550"/>
          </a:xfrm>
        </p:grpSpPr>
        <p:sp>
          <p:nvSpPr>
            <p:cNvPr id="110" name="Google Shape;110;p11"/>
            <p:cNvSpPr txBox="1"/>
            <p:nvPr/>
          </p:nvSpPr>
          <p:spPr>
            <a:xfrm>
              <a:off x="5831400" y="3211575"/>
              <a:ext cx="12363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Controls the angle</a:t>
              </a:r>
              <a:endParaRPr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6464150" y="2488725"/>
              <a:ext cx="441504" cy="777251"/>
            </a:xfrm>
            <a:custGeom>
              <a:avLst/>
              <a:gdLst/>
              <a:ahLst/>
              <a:cxnLst/>
              <a:rect l="l" t="t" r="r" b="b"/>
              <a:pathLst>
                <a:path w="19774" h="43434" extrusionOk="0">
                  <a:moveTo>
                    <a:pt x="114" y="43434"/>
                  </a:moveTo>
                  <a:cubicBezTo>
                    <a:pt x="267" y="39319"/>
                    <a:pt x="-647" y="22403"/>
                    <a:pt x="1029" y="18745"/>
                  </a:cubicBezTo>
                  <a:cubicBezTo>
                    <a:pt x="2706" y="15087"/>
                    <a:pt x="7049" y="24612"/>
                    <a:pt x="10173" y="21488"/>
                  </a:cubicBezTo>
                  <a:cubicBezTo>
                    <a:pt x="13297" y="18364"/>
                    <a:pt x="18174" y="3581"/>
                    <a:pt x="19774" y="0"/>
                  </a:cubicBezTo>
                </a:path>
              </a:pathLst>
            </a:custGeom>
            <a:noFill/>
            <a:ln w="19050" cap="flat" cmpd="sng">
              <a:solidFill>
                <a:srgbClr val="91969B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grpSp>
        <p:nvGrpSpPr>
          <p:cNvPr id="12" name="Gruppierung 11"/>
          <p:cNvGrpSpPr/>
          <p:nvPr/>
        </p:nvGrpSpPr>
        <p:grpSpPr>
          <a:xfrm>
            <a:off x="7489750" y="2543125"/>
            <a:ext cx="1541100" cy="1274150"/>
            <a:chOff x="7489750" y="2543125"/>
            <a:chExt cx="1541100" cy="1274150"/>
          </a:xfrm>
        </p:grpSpPr>
        <p:sp>
          <p:nvSpPr>
            <p:cNvPr id="112" name="Google Shape;112;p11"/>
            <p:cNvSpPr txBox="1"/>
            <p:nvPr/>
          </p:nvSpPr>
          <p:spPr>
            <a:xfrm>
              <a:off x="7489750" y="3211575"/>
              <a:ext cx="15411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Controls the intercept</a:t>
              </a:r>
              <a:endParaRPr sz="18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800600" y="2543125"/>
              <a:ext cx="430500" cy="668450"/>
            </a:xfrm>
            <a:custGeom>
              <a:avLst/>
              <a:gdLst/>
              <a:ahLst/>
              <a:cxnLst/>
              <a:rect l="l" t="t" r="r" b="b"/>
              <a:pathLst>
                <a:path w="17220" h="26738" extrusionOk="0">
                  <a:moveTo>
                    <a:pt x="17220" y="26738"/>
                  </a:moveTo>
                  <a:cubicBezTo>
                    <a:pt x="16616" y="24019"/>
                    <a:pt x="15408" y="12236"/>
                    <a:pt x="13595" y="10423"/>
                  </a:cubicBezTo>
                  <a:cubicBezTo>
                    <a:pt x="11782" y="8610"/>
                    <a:pt x="8610" y="17598"/>
                    <a:pt x="6344" y="15861"/>
                  </a:cubicBezTo>
                  <a:cubicBezTo>
                    <a:pt x="4078" y="14124"/>
                    <a:pt x="1057" y="2644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rgbClr val="91969B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Marketofy Light">
      <a:dk1>
        <a:srgbClr val="91969B"/>
      </a:dk1>
      <a:lt1>
        <a:srgbClr val="FFFFFF"/>
      </a:lt1>
      <a:dk2>
        <a:srgbClr val="91969B"/>
      </a:dk2>
      <a:lt2>
        <a:srgbClr val="F6F7FA"/>
      </a:lt2>
      <a:accent1>
        <a:srgbClr val="136773"/>
      </a:accent1>
      <a:accent2>
        <a:srgbClr val="25C8B4"/>
      </a:accent2>
      <a:accent3>
        <a:srgbClr val="81DC64"/>
      </a:accent3>
      <a:accent4>
        <a:srgbClr val="FBA622"/>
      </a:accent4>
      <a:accent5>
        <a:srgbClr val="F94151"/>
      </a:accent5>
      <a:accent6>
        <a:srgbClr val="91969B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Macintosh PowerPoint</Application>
  <PresentationFormat>Bildschirmpräsentation (16:9)</PresentationFormat>
  <Paragraphs>163</Paragraphs>
  <Slides>36</Slides>
  <Notes>36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Entwurfsvorlage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Roboto</vt:lpstr>
      <vt:lpstr>Lato</vt:lpstr>
      <vt:lpstr>Montserrat</vt:lpstr>
      <vt:lpstr>Annie Use Your Telescope</vt:lpstr>
      <vt:lpstr>Francois One</vt:lpstr>
      <vt:lpstr>Helvetica Neue</vt:lpstr>
      <vt:lpstr>Default Theme</vt:lpstr>
      <vt:lpstr>Data Science: Principles and Practice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Folie 33</vt:lpstr>
      <vt:lpstr>Folie 34</vt:lpstr>
      <vt:lpstr>Folie 35</vt:lpstr>
      <vt:lpstr>Folie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Principles and Practice</dc:title>
  <cp:lastModifiedBy>Ekaterina Kochmar</cp:lastModifiedBy>
  <cp:revision>27</cp:revision>
  <dcterms:created xsi:type="dcterms:W3CDTF">2019-11-11T12:04:26Z</dcterms:created>
  <dcterms:modified xsi:type="dcterms:W3CDTF">2019-11-11T12:04:52Z</dcterms:modified>
</cp:coreProperties>
</file>